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13"/>
  </p:notesMasterIdLst>
  <p:handoutMasterIdLst>
    <p:handoutMasterId r:id="rId14"/>
  </p:handoutMasterIdLst>
  <p:sldIdLst>
    <p:sldId id="274" r:id="rId3"/>
    <p:sldId id="275" r:id="rId4"/>
    <p:sldId id="416" r:id="rId5"/>
    <p:sldId id="438" r:id="rId6"/>
    <p:sldId id="440" r:id="rId7"/>
    <p:sldId id="439" r:id="rId8"/>
    <p:sldId id="441" r:id="rId9"/>
    <p:sldId id="430" r:id="rId10"/>
    <p:sldId id="436" r:id="rId11"/>
    <p:sldId id="432" r:id="rId1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atton Lloyd" initials="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4F"/>
    <a:srgbClr val="08654D"/>
    <a:srgbClr val="006A6B"/>
    <a:srgbClr val="A5C9C2"/>
    <a:srgbClr val="3D6696"/>
    <a:srgbClr val="7030A0"/>
    <a:srgbClr val="E5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71"/>
  </p:normalViewPr>
  <p:slideViewPr>
    <p:cSldViewPr>
      <p:cViewPr varScale="1">
        <p:scale>
          <a:sx n="72" d="100"/>
          <a:sy n="72" d="100"/>
        </p:scale>
        <p:origin x="135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8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4434-E93B-49ED-88C8-CCDF5C2A2C4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29110-E5F4-4FCC-AC00-56252E5C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C1C9A-1CCB-445C-BEB5-3447D4820B8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85D35-F492-4D9D-A5EF-B03A41B6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5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Carol:</a:t>
            </a:r>
          </a:p>
          <a:p>
            <a:r>
              <a:rPr lang="en-US" dirty="0"/>
              <a:t>Hello, and welcome! Thank you for joining our call today. </a:t>
            </a:r>
            <a:br>
              <a:rPr lang="en-US" dirty="0"/>
            </a:br>
            <a:r>
              <a:rPr lang="en-US" dirty="0"/>
              <a:t>My name is Carol Lavoie Schuster, and I am the Vice President for Grants, Nonprofit and Donor Services at ECCF – and I’ll be walking you through the guidelines for our new Food Systems Resiliency Grants – so let’s jump right in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5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our agenda, I will quickly review where we are with the Fund to date. </a:t>
            </a:r>
          </a:p>
          <a:p>
            <a:r>
              <a:rPr lang="en-US" dirty="0"/>
              <a:t>Thank Walter Herlihy and Brace Cove Foundation for their partnership on this grant cycle </a:t>
            </a:r>
          </a:p>
          <a:p>
            <a:r>
              <a:rPr lang="en-US" dirty="0"/>
              <a:t>Then, I will review the new guidelines and deadlines</a:t>
            </a:r>
          </a:p>
          <a:p>
            <a:r>
              <a:rPr lang="en-US" dirty="0"/>
              <a:t>And then we will open up the floor for questions and answers. </a:t>
            </a:r>
          </a:p>
          <a:p>
            <a:r>
              <a:rPr lang="en-US" dirty="0"/>
              <a:t>My overview will be about 10-15 min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5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237038"/>
            <a:ext cx="5559425" cy="48006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$2.7 million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39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three priority areas – I’ll share more about the deadlines for each in a min. </a:t>
            </a:r>
          </a:p>
          <a:p>
            <a:endParaRPr lang="en-US" dirty="0"/>
          </a:p>
          <a:p>
            <a:r>
              <a:rPr lang="en-US" dirty="0"/>
              <a:t>Health/Mental Health, Economic Security, Education &amp; Youth</a:t>
            </a:r>
          </a:p>
          <a:p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Organizations serving s</a:t>
            </a:r>
            <a:r>
              <a:rPr lang="en-US" sz="1200" dirty="0"/>
              <a:t>eniors, communities of color, underserved youth, immigrants, individuals with intellectual disabilities and developmental disabilities, and other vulnerable populations</a:t>
            </a:r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Organizations expanding or pivoting operations to address the most pressing issues in their community and have stepped up in significant ways</a:t>
            </a:r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Priority will be given to organizations based in Essex County</a:t>
            </a:r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Organizations valuing inclusion from many community voices in decision-making from a diverse range of areas of expertise, gender, race, ethnicity, and community perspectives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 Priority on systems approach and collaborative partnerships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Equity lens applied to all decision making by grant committee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Grants will range from $5,000 - $50,000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One </a:t>
            </a:r>
            <a:r>
              <a:rPr lang="en-US" dirty="0"/>
              <a:t>application (as lead applicant) per organization. Should your organization be part of a collaborative application, you may be listed as a partner in another lead applicant’s request.</a:t>
            </a:r>
            <a:endParaRPr lang="en-US" sz="1200" dirty="0"/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In rare instances of collaboration and regional or county-wide systems thinking, ECCF will consider proposals that exceed $50,000</a:t>
            </a:r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Partnerships or collaborations should be established prior to application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Grant funding must be expended within one year of receiving the grant award. </a:t>
            </a:r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Grants must deliver resources immediately or expeditiously.</a:t>
            </a:r>
          </a:p>
          <a:p>
            <a:pPr indent="-285750"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48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Grants will range from $5,000 - $50,000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One </a:t>
            </a:r>
            <a:r>
              <a:rPr lang="en-US" dirty="0"/>
              <a:t>application (as lead applicant) per organization. Should your organization be part of a collaborative application, you may be listed as a partner in another lead applicant’s request.</a:t>
            </a:r>
            <a:endParaRPr lang="en-US" sz="1200" dirty="0"/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In rare instances of collaboration and regional or county-wide systems thinking, ECCF will consider proposals that exceed $50,000</a:t>
            </a:r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Partnerships or collaborations should be established prior to application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Grant funding must be expended within one year of receiving the grant award. </a:t>
            </a:r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Grants must deliver resources immediately or expeditiously.</a:t>
            </a:r>
          </a:p>
          <a:p>
            <a:pPr indent="-285750"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16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Grants will range from $5,000 - $50,000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One </a:t>
            </a:r>
            <a:r>
              <a:rPr lang="en-US" dirty="0"/>
              <a:t>application (as lead applicant) per organization. Should your organization be part of a collaborative application, you may be listed as a partner in another lead applicant’s request.</a:t>
            </a:r>
            <a:endParaRPr lang="en-US" sz="1200" dirty="0"/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In rare instances of collaboration and regional or county-wide systems thinking, ECCF will consider proposals that exceed $50,000</a:t>
            </a:r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Partnerships or collaborations should be established prior to application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Grant funding must be expended within one year of receiving the grant award. </a:t>
            </a:r>
          </a:p>
          <a:p>
            <a:pPr fontAlgn="base"/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dirty="0"/>
              <a:t>Grants must deliver resources immediately or expeditiously.</a:t>
            </a:r>
          </a:p>
          <a:p>
            <a:pPr indent="-285750" fontAlgn="base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91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72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85D35-F492-4D9D-A5EF-B03A41B66A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2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4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8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87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23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9" y="965200"/>
            <a:ext cx="3887787" cy="3492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9923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21385"/>
              </p:ext>
            </p:extLst>
          </p:nvPr>
        </p:nvGraphicFramePr>
        <p:xfrm>
          <a:off x="204788" y="1403201"/>
          <a:ext cx="5953649" cy="2913167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167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marT="60960" marB="609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9" y="965200"/>
            <a:ext cx="4478337" cy="3492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5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9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1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4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8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FE369-7A63-4C31-82B1-2D3073A9E3C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336B6-451A-4F36-A199-0BB55FC0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5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444508"/>
            <a:ext cx="8229600" cy="521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982199"/>
            <a:ext cx="5332506" cy="33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7" y="6420102"/>
            <a:ext cx="62603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20101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972237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6507727"/>
            <a:ext cx="1050635" cy="213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6447989"/>
            <a:ext cx="1213734" cy="3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38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.mccullough@eccf.org" TargetMode="External"/><Relationship Id="rId4" Type="http://schemas.openxmlformats.org/officeDocument/2006/relationships/hyperlink" Target="mailto:c.lavoieschuster@eccf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cf.org/cdbg/?et_fb=1&amp;PageSpeed=of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cf.org/cdbg/?et_fb=1&amp;PageSpeed=of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16790" y="1676400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381000" y="1876587"/>
            <a:ext cx="8763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5400" b="1" i="0" dirty="0">
                <a:solidFill>
                  <a:srgbClr val="002060"/>
                </a:solidFill>
                <a:effectLst/>
                <a:latin typeface="graphik bold"/>
              </a:rPr>
              <a:t>Food Security Grant Program</a:t>
            </a:r>
          </a:p>
          <a:p>
            <a:pPr algn="l" fontAlgn="base"/>
            <a:br>
              <a:rPr lang="en-US" sz="2400" b="1" i="0" dirty="0">
                <a:solidFill>
                  <a:srgbClr val="333333"/>
                </a:solidFill>
                <a:effectLst/>
                <a:latin typeface="graphik bold"/>
              </a:rPr>
            </a:br>
            <a:r>
              <a:rPr lang="en-US" sz="3200" b="1" i="0" dirty="0">
                <a:solidFill>
                  <a:srgbClr val="002060"/>
                </a:solidFill>
                <a:effectLst/>
                <a:latin typeface="graphik bold"/>
              </a:rPr>
              <a:t>CARES Act Community Development Block Grant</a:t>
            </a:r>
            <a:endParaRPr lang="en-US" sz="3200" dirty="0">
              <a:solidFill>
                <a:srgbClr val="002060"/>
              </a:solidFill>
              <a:latin typeface="Avenir Book" panose="02000503020000020003" pitchFamily="2" charset="0"/>
            </a:endParaRPr>
          </a:p>
          <a:p>
            <a:endParaRPr lang="en-US" sz="3600" b="0" i="1" dirty="0">
              <a:solidFill>
                <a:srgbClr val="002060"/>
              </a:solidFill>
              <a:effectLst/>
              <a:latin typeface="Lato"/>
            </a:endParaRPr>
          </a:p>
          <a:p>
            <a:r>
              <a:rPr lang="en-US" sz="3200" b="0" i="1" dirty="0">
                <a:solidFill>
                  <a:schemeClr val="bg1"/>
                </a:solidFill>
                <a:effectLst/>
                <a:latin typeface="Lato"/>
              </a:rPr>
              <a:t>Info</a:t>
            </a:r>
            <a:r>
              <a:rPr lang="en-US" sz="3200" i="1" dirty="0">
                <a:solidFill>
                  <a:schemeClr val="bg1"/>
                </a:solidFill>
                <a:latin typeface="Lato"/>
              </a:rPr>
              <a:t>rmation webinar</a:t>
            </a:r>
            <a:endParaRPr lang="en-US" sz="3200" b="0" i="1" dirty="0">
              <a:solidFill>
                <a:schemeClr val="bg1"/>
              </a:solidFill>
              <a:effectLst/>
              <a:latin typeface="Lato"/>
            </a:endParaRPr>
          </a:p>
          <a:p>
            <a:endParaRPr lang="en-US" sz="4000" dirty="0">
              <a:latin typeface="Lato"/>
            </a:endParaRPr>
          </a:p>
          <a:p>
            <a:r>
              <a:rPr lang="en-US" sz="2800" dirty="0">
                <a:latin typeface="Lato"/>
              </a:rPr>
              <a:t>Tuesday January 25, 2022; 12 – 1 PM</a:t>
            </a:r>
          </a:p>
          <a:p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Lato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609600" y="2819400"/>
            <a:ext cx="7772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" y="216369"/>
            <a:ext cx="1905000" cy="135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89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16790" y="1676400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644691" y="1699098"/>
            <a:ext cx="7924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venir Book" panose="02000503020000020003" pitchFamily="2" charset="0"/>
              </a:rPr>
              <a:t>Questions?</a:t>
            </a:r>
          </a:p>
          <a:p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4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endParaRPr lang="en-US" sz="1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pPr fontAlgn="base"/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644691" y="2438400"/>
            <a:ext cx="7772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" y="130282"/>
            <a:ext cx="1905000" cy="1359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AD0FB-8624-4BCB-8F8A-621B8BF39299}"/>
              </a:ext>
            </a:extLst>
          </p:cNvPr>
          <p:cNvSpPr txBox="1"/>
          <p:nvPr/>
        </p:nvSpPr>
        <p:spPr>
          <a:xfrm>
            <a:off x="596348" y="2438400"/>
            <a:ext cx="85476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000" b="0" i="0" dirty="0">
                <a:solidFill>
                  <a:srgbClr val="002060"/>
                </a:solidFill>
                <a:effectLst/>
                <a:latin typeface="Graphik Regukar"/>
              </a:rPr>
              <a:t>Carol Lavoie Schuster, Vice President for Grants, Nonprofit and Donor Services </a:t>
            </a:r>
            <a:r>
              <a:rPr lang="en-US" sz="2000" b="0" i="0" u="none" strike="noStrike" dirty="0">
                <a:solidFill>
                  <a:srgbClr val="002060"/>
                </a:solidFill>
                <a:effectLst/>
                <a:latin typeface="Graphik Reguk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c.lavoieschuster@eccf.org</a:t>
            </a:r>
            <a:br>
              <a:rPr lang="en-US" sz="2000" b="0" i="0" u="none" strike="noStrike" dirty="0">
                <a:solidFill>
                  <a:srgbClr val="002060"/>
                </a:solidFill>
                <a:effectLst/>
                <a:latin typeface="Graphik Regukar"/>
              </a:rPr>
            </a:br>
            <a:r>
              <a:rPr lang="en-US" sz="2000" b="0" i="0" dirty="0">
                <a:solidFill>
                  <a:srgbClr val="002060"/>
                </a:solidFill>
                <a:effectLst/>
                <a:latin typeface="Graphik Regukar"/>
              </a:rPr>
              <a:t>Phone: 978-777-8876 x133 or                                                                                                     cell (only during business hours M-F 9 am – 5 PM) 617-308-2722</a:t>
            </a:r>
          </a:p>
          <a:p>
            <a:pPr algn="l" fontAlgn="base"/>
            <a:endParaRPr lang="en-US" sz="2000" b="0" i="0" dirty="0">
              <a:solidFill>
                <a:srgbClr val="002060"/>
              </a:solidFill>
              <a:effectLst/>
              <a:latin typeface="Graphik Regukar"/>
            </a:endParaRPr>
          </a:p>
          <a:p>
            <a:pPr algn="l" fontAlgn="base"/>
            <a:r>
              <a:rPr lang="en-US" sz="2000" b="0" i="0" dirty="0">
                <a:solidFill>
                  <a:srgbClr val="002060"/>
                </a:solidFill>
                <a:effectLst/>
                <a:latin typeface="Graphik Regukar"/>
              </a:rPr>
              <a:t>Patti McCullough, Nonprofit Services Associate</a:t>
            </a:r>
            <a:br>
              <a:rPr lang="en-US" sz="2000" b="0" i="0" dirty="0">
                <a:solidFill>
                  <a:srgbClr val="002060"/>
                </a:solidFill>
                <a:effectLst/>
                <a:latin typeface="Graphik Regukar"/>
              </a:rPr>
            </a:br>
            <a:r>
              <a:rPr lang="en-US" sz="2000" b="0" i="0" u="none" strike="noStrike" dirty="0">
                <a:solidFill>
                  <a:srgbClr val="002060"/>
                </a:solidFill>
                <a:effectLst/>
                <a:latin typeface="Graphik Reguk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p.mccullough@eccf.org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Graphik Regukar"/>
              </a:rPr>
              <a:t> </a:t>
            </a:r>
            <a:br>
              <a:rPr lang="en-US" sz="2000" b="0" i="0" dirty="0">
                <a:solidFill>
                  <a:srgbClr val="002060"/>
                </a:solidFill>
                <a:effectLst/>
                <a:latin typeface="Graphik Regukar"/>
              </a:rPr>
            </a:br>
            <a:r>
              <a:rPr lang="en-US" sz="2000" b="0" i="0" dirty="0">
                <a:solidFill>
                  <a:srgbClr val="002060"/>
                </a:solidFill>
                <a:effectLst/>
                <a:latin typeface="Graphik Regukar"/>
              </a:rPr>
              <a:t>Phone: 978-777-8876 x137</a:t>
            </a:r>
          </a:p>
          <a:p>
            <a:pPr algn="l" fontAlgn="base"/>
            <a:endParaRPr lang="en-US" b="0" i="0" dirty="0">
              <a:solidFill>
                <a:srgbClr val="002060"/>
              </a:solidFill>
              <a:effectLst/>
              <a:latin typeface="Graphik Regukar"/>
            </a:endParaRPr>
          </a:p>
          <a:p>
            <a:pPr algn="l" fontAlgn="base"/>
            <a:r>
              <a:rPr lang="en-US" u="sng" dirty="0">
                <a:solidFill>
                  <a:srgbClr val="002060"/>
                </a:solidFill>
                <a:latin typeface="Graphik Regukar"/>
              </a:rPr>
              <a:t>PLEASE INCLUDE THE FOLLOWING SUBJECT IN EMAILS:                                                                  </a:t>
            </a:r>
            <a:r>
              <a:rPr lang="en-US" sz="2000" b="1" i="0" u="sng" dirty="0">
                <a:solidFill>
                  <a:srgbClr val="002060"/>
                </a:solidFill>
                <a:effectLst/>
                <a:latin typeface="Graphik Regukar"/>
              </a:rPr>
              <a:t>Essex County CDBG Food Grants</a:t>
            </a:r>
            <a:endParaRPr lang="en-US" sz="2000" b="0" i="0" dirty="0">
              <a:solidFill>
                <a:srgbClr val="002060"/>
              </a:solidFill>
              <a:effectLst/>
              <a:latin typeface="Graphik Regukar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206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4400" dirty="0">
              <a:solidFill>
                <a:schemeClr val="bg1"/>
              </a:solidFill>
            </a:endParaRPr>
          </a:p>
          <a:p>
            <a:pPr lvl="1"/>
            <a:endParaRPr lang="en-US" sz="1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1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6851" y="1676400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609600" y="1905000"/>
            <a:ext cx="851761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Book" panose="02000503020000020003" pitchFamily="2" charset="0"/>
              </a:rPr>
              <a:t>AGENDA</a:t>
            </a: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14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  <a:latin typeface="Avenir Book" panose="02000503020000020003" pitchFamily="2" charset="0"/>
              </a:rPr>
              <a:t>Overview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  <a:latin typeface="Avenir Book" panose="02000503020000020003" pitchFamily="2" charset="0"/>
              </a:rPr>
              <a:t>Application Guidelines, requirements, reporting and timelines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  <a:latin typeface="Avenir Book" panose="02000503020000020003" pitchFamily="2" charset="0"/>
              </a:rPr>
              <a:t>Open Q &amp; A</a:t>
            </a:r>
          </a:p>
          <a:p>
            <a:endParaRPr lang="en-US" sz="3200" dirty="0">
              <a:solidFill>
                <a:srgbClr val="002060"/>
              </a:solidFill>
              <a:latin typeface="Avenir Book" panose="02000503020000020003" pitchFamily="2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Avenir Book" panose="02000503020000020003" pitchFamily="2" charset="0"/>
              </a:rPr>
              <a:t>Link for full guidelines: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 panose="02000503020000020003" pitchFamily="2" charset="0"/>
                <a:hlinkClick r:id="rId3"/>
              </a:rPr>
              <a:t>https://www.eccf.org/cdbg/?et_fb=1&amp;PageSpeed=off</a:t>
            </a:r>
            <a:r>
              <a:rPr lang="en-US" sz="28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br>
              <a:rPr lang="en-US" sz="2000" dirty="0">
                <a:solidFill>
                  <a:schemeClr val="bg1"/>
                </a:solidFill>
                <a:latin typeface="Avenir Book" panose="02000503020000020003" pitchFamily="2" charset="0"/>
              </a:rPr>
            </a:br>
            <a:endParaRPr lang="en-US" sz="48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endParaRPr lang="en-US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685800" y="2590800"/>
            <a:ext cx="7772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" y="191428"/>
            <a:ext cx="1905000" cy="135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16790" y="1654444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640901" y="1625862"/>
            <a:ext cx="843383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Overview</a:t>
            </a: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4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endParaRPr lang="en-US" sz="1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pPr fontAlgn="base"/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704917" y="2269435"/>
            <a:ext cx="83058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" y="64446"/>
            <a:ext cx="1905000" cy="1359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AD0FB-8624-4BCB-8F8A-621B8BF39299}"/>
              </a:ext>
            </a:extLst>
          </p:cNvPr>
          <p:cNvSpPr txBox="1"/>
          <p:nvPr/>
        </p:nvSpPr>
        <p:spPr>
          <a:xfrm>
            <a:off x="599124" y="2057400"/>
            <a:ext cx="844141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ECCF has partnered with Massachusetts Department of Housing and Community Development (DHCD) to administer $3.1 million of the CARES Act Community Development Block Grant (“CDBG-CV”) Food Security Program in Essex County</a:t>
            </a:r>
          </a:p>
          <a:p>
            <a:endParaRPr lang="en-US" sz="1600" dirty="0">
              <a:solidFill>
                <a:srgbClr val="002060"/>
              </a:solidFill>
              <a:latin typeface="Graphik Reguk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Graphik Regukar"/>
              </a:rPr>
              <a:t>Who are the other partners to administer funds? </a:t>
            </a:r>
            <a:r>
              <a:rPr lang="en-US" sz="1600" dirty="0">
                <a:solidFill>
                  <a:srgbClr val="002060"/>
                </a:solidFill>
                <a:latin typeface="Graphik Regukar"/>
              </a:rPr>
              <a:t>13 Community Foundations and Community Organizations in different parts of Massachusetts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  <a:latin typeface="Graphik Reguk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Graphik Regukar"/>
              </a:rPr>
              <a:t>Goal: </a:t>
            </a:r>
            <a:r>
              <a:rPr lang="en-US" sz="1600" dirty="0">
                <a:solidFill>
                  <a:srgbClr val="002060"/>
                </a:solidFill>
                <a:latin typeface="Graphik Regukar"/>
              </a:rPr>
              <a:t>Significantly impact vulnerable and underserved populations across Essex County who are living below 80% of the applicable area median income and households with no, or very limited, access to sources of economic relief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  <a:latin typeface="Graphik Reguk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Graphik Regukar"/>
              </a:rPr>
              <a:t>Who and how: </a:t>
            </a:r>
            <a:r>
              <a:rPr lang="en-US" sz="1600" dirty="0">
                <a:solidFill>
                  <a:srgbClr val="002060"/>
                </a:solidFill>
                <a:latin typeface="Graphik Regukar"/>
              </a:rPr>
              <a:t>Grant program in partnership with 501 c 3 organizations to direct vital resources to support individuals and households throughout Essex County who are experiencing facing food insecurities as a result of COVID-19</a:t>
            </a:r>
          </a:p>
          <a:p>
            <a:endParaRPr lang="en-US" sz="1600" dirty="0">
              <a:solidFill>
                <a:srgbClr val="002060"/>
              </a:solidFill>
              <a:latin typeface="Graphik Reguk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Graphik Regukar"/>
              </a:rPr>
              <a:t>Timeframe: </a:t>
            </a:r>
            <a:r>
              <a:rPr lang="en-US" sz="1600" dirty="0">
                <a:solidFill>
                  <a:srgbClr val="002060"/>
                </a:solidFill>
                <a:latin typeface="Graphik Regukar"/>
              </a:rPr>
              <a:t>12-month grant. Grant application opens in January 2022. Initial grant awards made in early March 2022. See complete timeline slide for full details.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  <a:latin typeface="Graphik Reguk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50" dirty="0">
              <a:solidFill>
                <a:schemeClr val="bg1"/>
              </a:solidFill>
            </a:endParaRPr>
          </a:p>
          <a:p>
            <a:pPr lvl="1"/>
            <a:endParaRPr lang="en-US" sz="165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60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16790" y="1676400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617995" y="1559551"/>
            <a:ext cx="7924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venir Book" panose="02000503020000020003" pitchFamily="2" charset="0"/>
              </a:rPr>
              <a:t>Guidelines</a:t>
            </a:r>
            <a:r>
              <a:rPr lang="en-US" sz="2400" dirty="0">
                <a:latin typeface="Avenir Book" panose="02000503020000020003" pitchFamily="2" charset="0"/>
              </a:rPr>
              <a:t> </a:t>
            </a:r>
          </a:p>
          <a:p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4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endParaRPr lang="en-US" sz="1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pPr fontAlgn="base"/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644691" y="2286000"/>
            <a:ext cx="7772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613"/>
            <a:ext cx="1905000" cy="1359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AD0FB-8624-4BCB-8F8A-621B8BF39299}"/>
              </a:ext>
            </a:extLst>
          </p:cNvPr>
          <p:cNvSpPr txBox="1"/>
          <p:nvPr/>
        </p:nvSpPr>
        <p:spPr>
          <a:xfrm>
            <a:off x="644691" y="2133600"/>
            <a:ext cx="844141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sz="1400" dirty="0">
              <a:solidFill>
                <a:schemeClr val="bg1"/>
              </a:solidFill>
            </a:endParaRPr>
          </a:p>
          <a:p>
            <a:pPr fontAlgn="base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2060"/>
                </a:solidFill>
                <a:latin typeface="Graphik Regukar"/>
              </a:rPr>
              <a:t>Who can apply?</a:t>
            </a:r>
          </a:p>
          <a:p>
            <a:pPr marL="34290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501 c 3 organizations focused on food security </a:t>
            </a:r>
          </a:p>
          <a:p>
            <a:pPr marL="34290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Organizations must demonstrate work in Essex County</a:t>
            </a:r>
          </a:p>
          <a:p>
            <a:pPr marL="34290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Priority given to organizations based in Essex County</a:t>
            </a:r>
          </a:p>
          <a:p>
            <a:pPr fontAlgn="base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002060"/>
              </a:solidFill>
              <a:latin typeface="Graphik Regukar"/>
            </a:endParaRPr>
          </a:p>
          <a:p>
            <a:pPr fontAlgn="base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2060"/>
                </a:solidFill>
                <a:latin typeface="Graphik Regukar"/>
              </a:rPr>
              <a:t>Qualified uses*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Food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Labor, supplies, materials, and other costs required to run a food provision program such as rent, utilities, salaries, administrative costs,  etc.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Mechanisms to deliver or store food security assistance such as trucks, freezers, or other small capital items so long as they are tied to the provision of the service</a:t>
            </a:r>
          </a:p>
          <a:p>
            <a:pPr fontAlgn="base"/>
            <a:endParaRPr lang="en-US" sz="1600" b="1" dirty="0">
              <a:solidFill>
                <a:srgbClr val="002060"/>
              </a:solidFill>
              <a:latin typeface="Graphik Regukar"/>
            </a:endParaRPr>
          </a:p>
          <a:p>
            <a:pPr fontAlgn="base"/>
            <a:r>
              <a:rPr lang="en-US" sz="1600" b="1" dirty="0">
                <a:solidFill>
                  <a:srgbClr val="002060"/>
                </a:solidFill>
                <a:latin typeface="Graphik Regukar"/>
              </a:rPr>
              <a:t>Request amount and grant duration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Applicants can apply for grants between $25,000 – $</a:t>
            </a:r>
            <a:r>
              <a:rPr lang="en-US" sz="1600" dirty="0">
                <a:solidFill>
                  <a:srgbClr val="002060"/>
                </a:solidFill>
                <a:latin typeface="Graphik Regukar"/>
              </a:rPr>
              <a:t>100</a:t>
            </a: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,000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Grant dollars to be used over 12-month period</a:t>
            </a:r>
          </a:p>
          <a:p>
            <a:pPr algn="l" fontAlgn="base"/>
            <a:endParaRPr lang="en-US" b="0" i="0" dirty="0">
              <a:solidFill>
                <a:srgbClr val="002060"/>
              </a:solidFill>
              <a:effectLst/>
              <a:latin typeface="Graphik Regukar"/>
            </a:endParaRPr>
          </a:p>
          <a:p>
            <a:pPr algn="l" fontAlgn="base"/>
            <a:r>
              <a:rPr lang="en-US" sz="1600" i="1" dirty="0">
                <a:solidFill>
                  <a:srgbClr val="002060"/>
                </a:solidFill>
                <a:latin typeface="Graphik Regukar"/>
              </a:rPr>
              <a:t>*up to 10% of each grant can be used for administration costs associated with the provision of service in grant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5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16790" y="1676400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644691" y="1611392"/>
            <a:ext cx="7924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venir Book" panose="02000503020000020003" pitchFamily="2" charset="0"/>
              </a:rPr>
              <a:t>Requirements </a:t>
            </a:r>
          </a:p>
          <a:p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4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endParaRPr lang="en-US" sz="1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pPr fontAlgn="base"/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644691" y="2362200"/>
            <a:ext cx="7772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" y="208386"/>
            <a:ext cx="1905000" cy="1359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AD0FB-8624-4BCB-8F8A-621B8BF39299}"/>
              </a:ext>
            </a:extLst>
          </p:cNvPr>
          <p:cNvSpPr txBox="1"/>
          <p:nvPr/>
        </p:nvSpPr>
        <p:spPr>
          <a:xfrm>
            <a:off x="587761" y="2368826"/>
            <a:ext cx="844141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Per CDBG guidelines, grantees will be required to: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Confirm capacity ability to complete monthly data reporting to be reported to the CDBG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Demonstrate </a:t>
            </a: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that at least 51% of the persons being aided qualifies as having low or moderate income (up to 80% of area median income).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Be </a:t>
            </a: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required to demonstrate and keep records of income eligibility of recipients. This, pending the type of grant can include: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Self-attestation form of individual recipients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Low Mod Income Area (LMA) – e.g. neighborhood service center that is limited to serving a particular primarily residential area documented by US Census data to be predominately (at least 51%) low and moderate income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Particular population – e.g. public housing residents, the program must be designed to serve the particular population exclusively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Categorical eligibility, i.e. Recipients of other income eligible programs automatically deemed eligible – e.g. school lunches, fuel assistance, rental voucher program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Demonstrate </a:t>
            </a: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a quantifiable increase in the level of a service above that which has been provided as a result of COVID-19.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raphik Regukar"/>
              </a:rPr>
              <a:t>Demonstrate </a:t>
            </a:r>
            <a:r>
              <a:rPr lang="en-US" sz="1600" b="0" i="0" dirty="0">
                <a:solidFill>
                  <a:srgbClr val="002060"/>
                </a:solidFill>
                <a:effectLst/>
                <a:latin typeface="Graphik Regukar"/>
              </a:rPr>
              <a:t>that funds are not being duplicated to recipients</a:t>
            </a:r>
          </a:p>
          <a:p>
            <a:pPr indent="-28575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lvl="1"/>
            <a:endParaRPr lang="en-US" sz="1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6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16790" y="1676400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644691" y="1699098"/>
            <a:ext cx="7924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venir Book" panose="02000503020000020003" pitchFamily="2" charset="0"/>
              </a:rPr>
              <a:t>Required Forms and Reporting</a:t>
            </a:r>
          </a:p>
          <a:p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4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endParaRPr lang="en-US" sz="1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pPr fontAlgn="base"/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644691" y="2438400"/>
            <a:ext cx="7772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0" y="170908"/>
            <a:ext cx="1905000" cy="1359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AD0FB-8624-4BCB-8F8A-621B8BF39299}"/>
              </a:ext>
            </a:extLst>
          </p:cNvPr>
          <p:cNvSpPr txBox="1"/>
          <p:nvPr/>
        </p:nvSpPr>
        <p:spPr>
          <a:xfrm>
            <a:off x="608556" y="2606653"/>
            <a:ext cx="844141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Graphik Regukar"/>
              </a:rPr>
              <a:t>Should your organization be awarded a grant, you will be required to complete: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Graphik Regukar"/>
              </a:rPr>
              <a:t>Professional Services contract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Graphik Regukar"/>
              </a:rPr>
              <a:t>Duplication of benefits </a:t>
            </a:r>
            <a:r>
              <a:rPr lang="en-US" sz="2800" dirty="0">
                <a:solidFill>
                  <a:srgbClr val="002060"/>
                </a:solidFill>
                <a:latin typeface="Graphik Regukar"/>
              </a:rPr>
              <a:t>certification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Graphik Regukar"/>
              </a:rPr>
              <a:t>Monthly report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Graphik Regukar"/>
              </a:rPr>
              <a:t>Monthly allocation submission</a:t>
            </a:r>
            <a:endParaRPr lang="en-US" sz="2800" b="0" i="0" dirty="0">
              <a:solidFill>
                <a:srgbClr val="002060"/>
              </a:solidFill>
              <a:effectLst/>
              <a:latin typeface="Graphik Regukar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Graphik Regukar"/>
              </a:rPr>
              <a:t>Self-attestation form for each recipient                          </a:t>
            </a:r>
            <a:r>
              <a:rPr lang="en-US" i="1" dirty="0">
                <a:solidFill>
                  <a:srgbClr val="002060"/>
                </a:solidFill>
                <a:latin typeface="Graphik Regukar"/>
              </a:rPr>
              <a:t>(ECCF understands the unique needs of varying clients and operational challenges so can work with grantees to design a suitable system as needed)</a:t>
            </a:r>
            <a:endParaRPr lang="en-US" b="0" i="1" dirty="0">
              <a:solidFill>
                <a:srgbClr val="002060"/>
              </a:solidFill>
              <a:effectLst/>
              <a:latin typeface="Graphik Regukar"/>
            </a:endParaRPr>
          </a:p>
          <a:p>
            <a:pPr indent="-285750" fontAlgn="base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1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16790" y="1676400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617994" y="1653052"/>
            <a:ext cx="7924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Book" panose="02000503020000020003" pitchFamily="2" charset="0"/>
              </a:rPr>
              <a:t>Required monthly reporting template</a:t>
            </a:r>
          </a:p>
          <a:p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4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endParaRPr lang="en-US" sz="1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pPr fontAlgn="base"/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644691" y="2438400"/>
            <a:ext cx="7772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6" y="93067"/>
            <a:ext cx="1905000" cy="1359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AD0FB-8624-4BCB-8F8A-621B8BF39299}"/>
              </a:ext>
            </a:extLst>
          </p:cNvPr>
          <p:cNvSpPr txBox="1"/>
          <p:nvPr/>
        </p:nvSpPr>
        <p:spPr>
          <a:xfrm>
            <a:off x="608556" y="2606653"/>
            <a:ext cx="84414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endParaRPr lang="en-US" sz="2800" dirty="0">
              <a:solidFill>
                <a:srgbClr val="002060"/>
              </a:solidFill>
              <a:latin typeface="Graphik Regukar"/>
            </a:endParaRPr>
          </a:p>
          <a:p>
            <a:pPr algn="l" fontAlgn="base"/>
            <a:endParaRPr lang="en-US" sz="2800" b="0" i="0" dirty="0">
              <a:solidFill>
                <a:srgbClr val="002060"/>
              </a:solidFill>
              <a:effectLst/>
              <a:latin typeface="Graphik Regukar"/>
            </a:endParaRPr>
          </a:p>
          <a:p>
            <a:pPr indent="-285750" fontAlgn="base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1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325FB3-D27B-41A9-A245-F3B05265E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69482"/>
              </p:ext>
            </p:extLst>
          </p:nvPr>
        </p:nvGraphicFramePr>
        <p:xfrm>
          <a:off x="1676400" y="2644759"/>
          <a:ext cx="5638799" cy="3908700"/>
        </p:xfrm>
        <a:graphic>
          <a:graphicData uri="http://schemas.openxmlformats.org/drawingml/2006/table">
            <a:tbl>
              <a:tblPr/>
              <a:tblGrid>
                <a:gridCol w="1828570">
                  <a:extLst>
                    <a:ext uri="{9D8B030D-6E8A-4147-A177-3AD203B41FA5}">
                      <a16:colId xmlns:a16="http://schemas.microsoft.com/office/drawing/2014/main" val="2801022379"/>
                    </a:ext>
                  </a:extLst>
                </a:gridCol>
                <a:gridCol w="759778">
                  <a:extLst>
                    <a:ext uri="{9D8B030D-6E8A-4147-A177-3AD203B41FA5}">
                      <a16:colId xmlns:a16="http://schemas.microsoft.com/office/drawing/2014/main" val="2165135553"/>
                    </a:ext>
                  </a:extLst>
                </a:gridCol>
                <a:gridCol w="771117">
                  <a:extLst>
                    <a:ext uri="{9D8B030D-6E8A-4147-A177-3AD203B41FA5}">
                      <a16:colId xmlns:a16="http://schemas.microsoft.com/office/drawing/2014/main" val="154546019"/>
                    </a:ext>
                  </a:extLst>
                </a:gridCol>
                <a:gridCol w="759778">
                  <a:extLst>
                    <a:ext uri="{9D8B030D-6E8A-4147-A177-3AD203B41FA5}">
                      <a16:colId xmlns:a16="http://schemas.microsoft.com/office/drawing/2014/main" val="3694073981"/>
                    </a:ext>
                  </a:extLst>
                </a:gridCol>
                <a:gridCol w="759778">
                  <a:extLst>
                    <a:ext uri="{9D8B030D-6E8A-4147-A177-3AD203B41FA5}">
                      <a16:colId xmlns:a16="http://schemas.microsoft.com/office/drawing/2014/main" val="602415394"/>
                    </a:ext>
                  </a:extLst>
                </a:gridCol>
                <a:gridCol w="759778">
                  <a:extLst>
                    <a:ext uri="{9D8B030D-6E8A-4147-A177-3AD203B41FA5}">
                      <a16:colId xmlns:a16="http://schemas.microsoft.com/office/drawing/2014/main" val="1936066861"/>
                    </a:ext>
                  </a:extLst>
                </a:gridCol>
              </a:tblGrid>
              <a:tr h="22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Family Income (MFI) Percentage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898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0-30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31-50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51-80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&gt;80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51120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61766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Black/African American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165802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114902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Indian/Alaskan Native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10238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Native Hawaiian/Other Pacific Islander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218426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Indian/Alaskan Native &amp; White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551905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 &amp; White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889817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Black/African American &amp; White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308060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Indian/Alaskan Native &amp; Black/African American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96988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Balance/Other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11152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Residents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718459"/>
                  </a:ext>
                </a:extLst>
              </a:tr>
              <a:tr h="251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Hispanic Included in 'Total Residents'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70698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Head of Household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7663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Handicap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763409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Elderly (60+)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09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32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16790" y="1676400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644691" y="1699098"/>
            <a:ext cx="7924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venir Book" panose="02000503020000020003" pitchFamily="2" charset="0"/>
              </a:rPr>
              <a:t>Important Deadlines and Dates</a:t>
            </a:r>
          </a:p>
          <a:p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4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endParaRPr lang="en-US" sz="1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pPr fontAlgn="base"/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644691" y="2438400"/>
            <a:ext cx="7772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6" y="219084"/>
            <a:ext cx="1905000" cy="1359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AD0FB-8624-4BCB-8F8A-621B8BF39299}"/>
              </a:ext>
            </a:extLst>
          </p:cNvPr>
          <p:cNvSpPr txBox="1"/>
          <p:nvPr/>
        </p:nvSpPr>
        <p:spPr>
          <a:xfrm>
            <a:off x="608556" y="2633157"/>
            <a:ext cx="844141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Graphik Regukar"/>
              </a:rPr>
              <a:t>Informational webinars. Sessions will be recorded and shared on guideline landing page (see website for zoom links):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Graphik Regukar"/>
              </a:rPr>
              <a:t>Session 1:</a:t>
            </a:r>
            <a:br>
              <a:rPr lang="en-US" dirty="0">
                <a:solidFill>
                  <a:srgbClr val="002060"/>
                </a:solidFill>
                <a:latin typeface="Graphik Regukar"/>
              </a:rPr>
            </a:br>
            <a:r>
              <a:rPr lang="en-US" dirty="0">
                <a:solidFill>
                  <a:srgbClr val="002060"/>
                </a:solidFill>
                <a:latin typeface="Graphik Regukar"/>
              </a:rPr>
              <a:t>Tuesday January 25, 2022 | 12 – 1 PM</a:t>
            </a:r>
            <a:br>
              <a:rPr lang="en-US" dirty="0">
                <a:solidFill>
                  <a:srgbClr val="002060"/>
                </a:solidFill>
                <a:latin typeface="Graphik Regukar"/>
              </a:rPr>
            </a:br>
            <a:r>
              <a:rPr lang="en-US" dirty="0">
                <a:solidFill>
                  <a:srgbClr val="002060"/>
                </a:solidFill>
                <a:latin typeface="Graphik Regukar"/>
              </a:rPr>
              <a:t>Session 2:</a:t>
            </a:r>
            <a:br>
              <a:rPr lang="en-US" dirty="0">
                <a:solidFill>
                  <a:srgbClr val="002060"/>
                </a:solidFill>
                <a:latin typeface="Graphik Regukar"/>
              </a:rPr>
            </a:br>
            <a:r>
              <a:rPr lang="en-US" dirty="0">
                <a:solidFill>
                  <a:srgbClr val="002060"/>
                </a:solidFill>
                <a:latin typeface="Graphik Regukar"/>
              </a:rPr>
              <a:t>Thursday January 27, 2022 | 12 – 1 PM</a:t>
            </a:r>
          </a:p>
          <a:p>
            <a:pPr algn="l" fontAlgn="base"/>
            <a:endParaRPr lang="en-US" b="0" i="0" dirty="0">
              <a:solidFill>
                <a:srgbClr val="002060"/>
              </a:solidFill>
              <a:effectLst/>
              <a:latin typeface="Graphik Regukar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  <a:latin typeface="Graphik Regukar"/>
              </a:rPr>
              <a:t>February 18, 2022: Deadline to submit applications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Graphik Regukar"/>
              </a:rPr>
              <a:t>Monday February 28, 2022: Grant awards and denials notified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  <a:latin typeface="Graphik Regukar"/>
              </a:rPr>
              <a:t>Friday March 11, 2022</a:t>
            </a:r>
            <a:r>
              <a:rPr lang="en-US" dirty="0">
                <a:solidFill>
                  <a:srgbClr val="002060"/>
                </a:solidFill>
                <a:latin typeface="Graphik Regukar"/>
              </a:rPr>
              <a:t>: Grantee deadline to submit first allocation request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Graphik Regukar"/>
              </a:rPr>
              <a:t>Once first allocation is made to grantee, monthly report schedule will be determined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Graphik Regukar"/>
              </a:rPr>
              <a:t>Grants must be completed within one year</a:t>
            </a:r>
          </a:p>
          <a:p>
            <a:pPr lvl="1"/>
            <a:endParaRPr lang="en-US" sz="1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42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30CAC10-34B5-224A-B2A2-93BD3449F390}"/>
              </a:ext>
            </a:extLst>
          </p:cNvPr>
          <p:cNvSpPr/>
          <p:nvPr/>
        </p:nvSpPr>
        <p:spPr>
          <a:xfrm>
            <a:off x="16790" y="1676400"/>
            <a:ext cx="9127210" cy="518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dirty="0">
              <a:latin typeface="Avenir Book" panose="02000503020000020003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A11E10-2E91-4445-A1D4-3039619EA034}"/>
              </a:ext>
            </a:extLst>
          </p:cNvPr>
          <p:cNvSpPr txBox="1"/>
          <p:nvPr/>
        </p:nvSpPr>
        <p:spPr>
          <a:xfrm>
            <a:off x="644691" y="1699098"/>
            <a:ext cx="7924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venir Book" panose="02000503020000020003" pitchFamily="2" charset="0"/>
              </a:rPr>
              <a:t>Where to apply</a:t>
            </a:r>
          </a:p>
          <a:p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4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endParaRPr lang="en-US" sz="1000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pPr fontAlgn="base"/>
            <a:br>
              <a:rPr lang="en-US" sz="4000" dirty="0">
                <a:solidFill>
                  <a:schemeClr val="accent6"/>
                </a:solidFill>
                <a:latin typeface="Avenir Book" panose="02000503020000020003" pitchFamily="2" charset="0"/>
              </a:rPr>
            </a:br>
            <a:endParaRPr lang="en-US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23FC62-3EF3-C84F-9775-457B76B2A85A}"/>
              </a:ext>
            </a:extLst>
          </p:cNvPr>
          <p:cNvCxnSpPr>
            <a:cxnSpLocks/>
          </p:cNvCxnSpPr>
          <p:nvPr/>
        </p:nvCxnSpPr>
        <p:spPr>
          <a:xfrm>
            <a:off x="644691" y="2438400"/>
            <a:ext cx="7772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47C4F52-D7B1-4BD7-9FB2-B9C67A58E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" y="192004"/>
            <a:ext cx="1905000" cy="1359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AD0FB-8624-4BCB-8F8A-621B8BF39299}"/>
              </a:ext>
            </a:extLst>
          </p:cNvPr>
          <p:cNvSpPr txBox="1"/>
          <p:nvPr/>
        </p:nvSpPr>
        <p:spPr>
          <a:xfrm>
            <a:off x="608556" y="2606653"/>
            <a:ext cx="844141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b="1" i="0" dirty="0">
                <a:solidFill>
                  <a:srgbClr val="002060"/>
                </a:solidFill>
                <a:effectLst/>
                <a:latin typeface="Graphik Regukar"/>
              </a:rPr>
              <a:t>See complete guidelines and link to application portal here:</a:t>
            </a:r>
          </a:p>
          <a:p>
            <a:pPr algn="l" fontAlgn="base"/>
            <a:r>
              <a:rPr lang="en-US" sz="2400" b="1" i="0" dirty="0">
                <a:solidFill>
                  <a:srgbClr val="002060"/>
                </a:solidFill>
                <a:effectLst/>
                <a:latin typeface="Graphik Regukar"/>
                <a:hlinkClick r:id="rId4"/>
              </a:rPr>
              <a:t>https://www.eccf.org/cdbg/?et_fb=1&amp;PageSpeed=off</a:t>
            </a:r>
            <a:endParaRPr lang="en-US" sz="2400" b="1" i="0" dirty="0">
              <a:solidFill>
                <a:srgbClr val="002060"/>
              </a:solidFill>
              <a:effectLst/>
              <a:latin typeface="Graphik Regukar"/>
            </a:endParaRPr>
          </a:p>
          <a:p>
            <a:pPr algn="l" fontAlgn="base"/>
            <a:endParaRPr lang="en-US" sz="3200" b="1" i="0" dirty="0">
              <a:solidFill>
                <a:srgbClr val="002060"/>
              </a:solidFill>
              <a:effectLst/>
              <a:latin typeface="Graphik Regukar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2060"/>
              </a:solidFill>
              <a:effectLst/>
              <a:latin typeface="Graphik Regukar"/>
            </a:endParaRPr>
          </a:p>
          <a:p>
            <a:pPr fontAlgn="base"/>
            <a:endParaRPr lang="en-US" sz="2400" dirty="0">
              <a:solidFill>
                <a:srgbClr val="002060"/>
              </a:solidFill>
            </a:endParaRPr>
          </a:p>
          <a:p>
            <a:pPr lvl="1"/>
            <a:endParaRPr lang="en-US" sz="1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7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E3F8F"/>
      </a:dk1>
      <a:lt1>
        <a:sysClr val="window" lastClr="FFFFFF"/>
      </a:lt1>
      <a:dk2>
        <a:srgbClr val="0E3F8F"/>
      </a:dk2>
      <a:lt2>
        <a:srgbClr val="FFFFFF"/>
      </a:lt2>
      <a:accent1>
        <a:srgbClr val="1355BF"/>
      </a:accent1>
      <a:accent2>
        <a:srgbClr val="26862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14888</TotalTime>
  <Words>1565</Words>
  <Application>Microsoft Office PowerPoint</Application>
  <PresentationFormat>On-screen Show (4:3)</PresentationFormat>
  <Paragraphs>279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Avenir Book</vt:lpstr>
      <vt:lpstr>Calibri</vt:lpstr>
      <vt:lpstr>Calibri Light</vt:lpstr>
      <vt:lpstr>graphik bold</vt:lpstr>
      <vt:lpstr>Graphik Regukar</vt:lpstr>
      <vt:lpstr>Helvetica Neue</vt:lpstr>
      <vt:lpstr>Lato</vt:lpstr>
      <vt:lpstr>Office Theme</vt:lpstr>
      <vt:lpstr>Data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Francis</dc:creator>
  <cp:lastModifiedBy>Carol Schuster</cp:lastModifiedBy>
  <cp:revision>459</cp:revision>
  <cp:lastPrinted>2019-11-20T20:48:55Z</cp:lastPrinted>
  <dcterms:created xsi:type="dcterms:W3CDTF">2018-02-14T19:23:04Z</dcterms:created>
  <dcterms:modified xsi:type="dcterms:W3CDTF">2022-01-25T16:02:05Z</dcterms:modified>
</cp:coreProperties>
</file>